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7"/>
  </p:notesMasterIdLst>
  <p:handoutMasterIdLst>
    <p:handoutMasterId r:id="rId38"/>
  </p:handoutMasterIdLst>
  <p:sldIdLst>
    <p:sldId id="279" r:id="rId2"/>
    <p:sldId id="327" r:id="rId3"/>
    <p:sldId id="376" r:id="rId4"/>
    <p:sldId id="258" r:id="rId5"/>
    <p:sldId id="257" r:id="rId6"/>
    <p:sldId id="380" r:id="rId7"/>
    <p:sldId id="401" r:id="rId8"/>
    <p:sldId id="403" r:id="rId9"/>
    <p:sldId id="402" r:id="rId10"/>
    <p:sldId id="404" r:id="rId11"/>
    <p:sldId id="426" r:id="rId12"/>
    <p:sldId id="425" r:id="rId13"/>
    <p:sldId id="405" r:id="rId14"/>
    <p:sldId id="416" r:id="rId15"/>
    <p:sldId id="417" r:id="rId16"/>
    <p:sldId id="390" r:id="rId17"/>
    <p:sldId id="418" r:id="rId18"/>
    <p:sldId id="419" r:id="rId19"/>
    <p:sldId id="422" r:id="rId20"/>
    <p:sldId id="420" r:id="rId21"/>
    <p:sldId id="424" r:id="rId22"/>
    <p:sldId id="391" r:id="rId23"/>
    <p:sldId id="407" r:id="rId24"/>
    <p:sldId id="421" r:id="rId25"/>
    <p:sldId id="408" r:id="rId26"/>
    <p:sldId id="409" r:id="rId27"/>
    <p:sldId id="394" r:id="rId28"/>
    <p:sldId id="410" r:id="rId29"/>
    <p:sldId id="411" r:id="rId30"/>
    <p:sldId id="412" r:id="rId31"/>
    <p:sldId id="413" r:id="rId32"/>
    <p:sldId id="414" r:id="rId33"/>
    <p:sldId id="415" r:id="rId34"/>
    <p:sldId id="330" r:id="rId35"/>
    <p:sldId id="365" r:id="rId3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1947"/>
    <a:srgbClr val="262424"/>
    <a:srgbClr val="464645"/>
    <a:srgbClr val="616161"/>
    <a:srgbClr val="212830"/>
    <a:srgbClr val="FDB71A"/>
    <a:srgbClr val="9ED9DC"/>
    <a:srgbClr val="F1FDFF"/>
    <a:srgbClr val="EDDCC4"/>
    <a:srgbClr val="3231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71"/>
    <p:restoredTop sz="96292"/>
  </p:normalViewPr>
  <p:slideViewPr>
    <p:cSldViewPr snapToGrid="0" showGuides="1">
      <p:cViewPr varScale="1">
        <p:scale>
          <a:sx n="100" d="100"/>
          <a:sy n="100" d="100"/>
        </p:scale>
        <p:origin x="1184" y="184"/>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11/21/24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p:txBody>
      </p:sp>
      <p:sp>
        <p:nvSpPr>
          <p:cNvPr id="4" name="Date Placeholder 3"/>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DFCE-0C02-AF80-7867-F70691761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28EFC-C027-D96B-EC72-59285B1C1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9CED8-96C1-A94F-4BBF-B7492AAC969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9598E05-5E79-AB20-4326-DA2C1627DDA8}"/>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6C215CE7-A609-621C-7E96-AAB86BF1A45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777F1F1-5CA8-707F-BBB5-26650C644E2E}"/>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320243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2307716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90679-FB94-B032-AA48-93C49107E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23FAD-2461-91F5-9879-7F13E1E22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617D9-FE17-412A-2ABE-CB00AAD7C8E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4F82138D-1D3A-CB54-4ABD-6E2D3B5F612B}"/>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EC1D4058-F1EE-0043-00EE-31BE4E3128C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65A38FE-CE36-73E4-0E45-39B880693E48}"/>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3892443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Maintain a structured and predictable organization system</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28600">
              <a:buFont typeface="Arial" panose="020B0604020202020204" pitchFamily="34" charset="0"/>
              <a:buNone/>
            </a:pPr>
            <a:r>
              <a:rPr lang="en-US" dirty="0"/>
              <a:t>At the Bioinformatics core at DNB, we support project analysis. We benchmark methods and tools to find the best one depending on the project and data analysis in need. We generate automated pipelines that can allow for reproducibility and can be available upon request for code review process during the paper submission. </a:t>
            </a:r>
          </a:p>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a:p>
            <a:endParaRPr lang="en-US" dirty="0"/>
          </a:p>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p:txBody>
      </p:sp>
      <p:sp>
        <p:nvSpPr>
          <p:cNvPr id="4" name="Date Placeholder 3"/>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219BD-54CD-ADCB-0D07-E3334D6B2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6E738-D79B-2A41-20B4-0B4E95456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238E43-3E4A-D000-7100-4D9585F559F9}"/>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1A161E3-044F-85F5-68E9-ABE142924121}"/>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1BD32180-9BAA-85B3-9CA7-90B2FA95D15A}"/>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5FEC4CB-F0EC-4B62-12D6-11A3F20C9B93}"/>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630659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75C9-56B4-5D73-EDF6-49221DDE3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55976-CE54-5029-0DD1-29594E798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09915-9018-8ECF-BCAB-F194A9B57BD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8EFCE375-10E6-0351-C86C-BE4BD47A0773}"/>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1F69AD87-A68C-31C3-E8F8-3AA2B672D08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F8E450BF-4569-FE74-ABDB-DF5B0FE4EA14}"/>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1149302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D167-302B-4B08-1141-E2A0A47DB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17A7-1DB2-7C5C-2062-977800D4A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B1DBA-5A73-DFCC-1072-7CE22357B34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2650BB2-F4BF-D3EF-EC2E-742B75040C98}"/>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1BDCEE58-AA7B-9E61-6FC4-E4A8F6AA5BA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38E1B8F-8C61-01B8-899E-347CB193FBA7}"/>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1346808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mission is </a:t>
            </a:r>
            <a:r>
              <a:rPr lang="en-US" b="0" i="0" dirty="0">
                <a:solidFill>
                  <a:srgbClr val="FFFFFF"/>
                </a:solidFill>
                <a:effectLst/>
                <a:latin typeface="Google Sans"/>
              </a:rPr>
              <a:t>to improve the survival rates of children with cancer and other catastrophic diseases, worldwide,</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through the sharing of knowledge, technology and organizational skills</a:t>
            </a:r>
            <a:r>
              <a:rPr lang="en-US" b="0" i="0" dirty="0">
                <a:solidFill>
                  <a:srgbClr val="E8E8E8"/>
                </a:solidFill>
                <a:effectLst/>
                <a:latin typeface="Google Sans"/>
              </a:rPr>
              <a:t>. Our vision is that every child diagnosed with cancer or another catastrophic disease has access to quality care and treatment.</a:t>
            </a:r>
          </a:p>
          <a:p>
            <a:pPr>
              <a:lnSpc>
                <a:spcPct val="150000"/>
              </a:lnSpc>
            </a:pPr>
            <a:endParaRPr lang="en-US" sz="1800" b="0" i="0" dirty="0">
              <a:solidFill>
                <a:srgbClr val="E8E8E8"/>
              </a:solidFill>
              <a:effectLst/>
              <a:latin typeface="Google Sans"/>
            </a:endParaRPr>
          </a:p>
          <a:p>
            <a:pPr>
              <a:lnSpc>
                <a:spcPct val="150000"/>
              </a:lnSpc>
            </a:pPr>
            <a:r>
              <a:rPr lang="en-US" sz="1800" dirty="0"/>
              <a:t>Appropriate behavior includes but is not limited to:</a:t>
            </a:r>
            <a:endParaRPr lang="en-US" sz="1800" b="0" dirty="0">
              <a:effectLst/>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5D05E-3550-19E6-547C-E93404D3F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A7AB2-65F6-C9EA-46F9-1802FFA3C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17CE5-75B4-2D4D-A713-BEEEEC252EC0}"/>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85B4A9B-116F-19F4-1B2A-6E00FEF09F6C}"/>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65DDAD23-9CC9-1140-40BB-0A9B1A8E67E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E4AF282-A324-ECEB-AA8A-F17325A7F94A}"/>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99490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9174-DF2C-BB3B-02EF-8032C681F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5268E-4B22-8553-1579-3D22DF592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358D2-41FB-A2F6-33CA-9CC7606890A8}"/>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2C0A42C-6D57-08DC-7AE4-BD4866486F15}"/>
              </a:ext>
            </a:extLst>
          </p:cNvPr>
          <p:cNvSpPr>
            <a:spLocks noGrp="1"/>
          </p:cNvSpPr>
          <p:nvPr>
            <p:ph type="dt" idx="1"/>
          </p:nvPr>
        </p:nvSpPr>
        <p:spPr/>
        <p:txBody>
          <a:bodyPr/>
          <a:lstStyle/>
          <a:p>
            <a:fld id="{BE2C213F-D78F-5148-ACD8-F60E89228165}" type="datetime1">
              <a:rPr lang="en-US" smtClean="0"/>
              <a:t>11/21/24</a:t>
            </a:fld>
            <a:endParaRPr lang="en-US"/>
          </a:p>
        </p:txBody>
      </p:sp>
      <p:sp>
        <p:nvSpPr>
          <p:cNvPr id="5" name="Footer Placeholder 4">
            <a:extLst>
              <a:ext uri="{FF2B5EF4-FFF2-40B4-BE49-F238E27FC236}">
                <a16:creationId xmlns:a16="http://schemas.microsoft.com/office/drawing/2014/main" id="{ADD4402E-4C49-4960-C3BC-ABBA3AEA3C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A37F20E-6CD2-1260-E785-5C421EB15A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051461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32.png"/><Relationship Id="rId4" Type="http://schemas.openxmlformats.org/officeDocument/2006/relationships/hyperlink" Target="https://github.com/stjude-dnb-binfcore/sc-rna-seq-sna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0.xml"/><Relationship Id="rId6" Type="http://schemas.openxmlformats.org/officeDocument/2006/relationships/image" Target="../media/image36.emf"/><Relationship Id="rId5" Type="http://schemas.openxmlformats.org/officeDocument/2006/relationships/image" Target="../media/image32.png"/><Relationship Id="rId4" Type="http://schemas.openxmlformats.org/officeDocument/2006/relationships/hyperlink" Target="https://github.com/stjude-dnb-binfcore/sc-rna-seq-sna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9.xml"/><Relationship Id="rId1" Type="http://schemas.openxmlformats.org/officeDocument/2006/relationships/slideLayout" Target="../slideLayouts/slideLayout5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5720" y="4163218"/>
            <a:ext cx="9873547" cy="1787526"/>
          </a:xfrm>
        </p:spPr>
        <p:txBody>
          <a:bodyPr>
            <a:noAutofit/>
          </a:bodyPr>
          <a:lstStyle/>
          <a:p>
            <a:pPr algn="ctr">
              <a:spcBef>
                <a:spcPts val="0"/>
              </a:spcBef>
            </a:pPr>
            <a:r>
              <a:rPr lang="en-US" sz="3600" dirty="0">
                <a:latin typeface="+mj-lt"/>
                <a:cs typeface="Calibri" panose="020F0502020204030204" pitchFamily="34" charset="0"/>
              </a:rPr>
              <a:t>Single cell RNA Seq Snap workflow (</a:t>
            </a: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AECA1-DED2-916A-534E-640C5A67CC7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99D1EAC9-ABB9-2FFF-4439-3A4D43A3289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10</a:t>
            </a:fld>
            <a:endParaRPr lang="en-US"/>
          </a:p>
        </p:txBody>
      </p:sp>
      <p:sp>
        <p:nvSpPr>
          <p:cNvPr id="3" name="Rectangle 2">
            <a:extLst>
              <a:ext uri="{FF2B5EF4-FFF2-40B4-BE49-F238E27FC236}">
                <a16:creationId xmlns:a16="http://schemas.microsoft.com/office/drawing/2014/main" id="{2C15D315-D81B-32A4-60DA-0F3AA0764E4D}"/>
              </a:ext>
            </a:extLst>
          </p:cNvPr>
          <p:cNvSpPr/>
          <p:nvPr/>
        </p:nvSpPr>
        <p:spPr>
          <a:xfrm>
            <a:off x="13448727" y="2665024"/>
            <a:ext cx="399549" cy="60037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0E8787-6901-1D29-6960-6D3B570A1501}"/>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49EE9-E889-399A-BAF7-BAC0F3C538F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5DDB66E4-7971-3366-2C55-5E7F2CDA79DF}"/>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8" name="Rectangle 17">
            <a:extLst>
              <a:ext uri="{FF2B5EF4-FFF2-40B4-BE49-F238E27FC236}">
                <a16:creationId xmlns:a16="http://schemas.microsoft.com/office/drawing/2014/main" id="{B14063A2-2357-6A4D-0064-ABEED4796E0C}"/>
              </a:ext>
            </a:extLst>
          </p:cNvPr>
          <p:cNvSpPr/>
          <p:nvPr/>
        </p:nvSpPr>
        <p:spPr>
          <a:xfrm rot="5400000">
            <a:off x="8778085" y="-1465524"/>
            <a:ext cx="625406" cy="89361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DD5DCC-7E14-CDA9-D218-298E8442D35C}"/>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8B22856-2CD4-D620-7CDD-258BB8B59233}"/>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Enjoy your new repo!</a:t>
            </a:r>
          </a:p>
        </p:txBody>
      </p:sp>
      <p:pic>
        <p:nvPicPr>
          <p:cNvPr id="2" name="Picture 1">
            <a:extLst>
              <a:ext uri="{FF2B5EF4-FFF2-40B4-BE49-F238E27FC236}">
                <a16:creationId xmlns:a16="http://schemas.microsoft.com/office/drawing/2014/main" id="{443D9E88-B40B-CCFE-47D3-B21B4E7D5531}"/>
              </a:ext>
            </a:extLst>
          </p:cNvPr>
          <p:cNvPicPr>
            <a:picLocks noChangeAspect="1"/>
          </p:cNvPicPr>
          <p:nvPr/>
        </p:nvPicPr>
        <p:blipFill>
          <a:blip r:embed="rId4"/>
          <a:srcRect r="10994"/>
          <a:stretch/>
        </p:blipFill>
        <p:spPr>
          <a:xfrm>
            <a:off x="4594995" y="2640223"/>
            <a:ext cx="9053506" cy="6003627"/>
          </a:xfrm>
          <a:prstGeom prst="rect">
            <a:avLst/>
          </a:prstGeom>
        </p:spPr>
      </p:pic>
      <p:sp>
        <p:nvSpPr>
          <p:cNvPr id="10" name="Right Arrow 9">
            <a:extLst>
              <a:ext uri="{FF2B5EF4-FFF2-40B4-BE49-F238E27FC236}">
                <a16:creationId xmlns:a16="http://schemas.microsoft.com/office/drawing/2014/main" id="{822DDB4A-D04F-E6D8-C5DF-C60174936C97}"/>
              </a:ext>
            </a:extLst>
          </p:cNvPr>
          <p:cNvSpPr/>
          <p:nvPr/>
        </p:nvSpPr>
        <p:spPr>
          <a:xfrm rot="20916895">
            <a:off x="6304913" y="3298817"/>
            <a:ext cx="1597957" cy="231794"/>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0F1A8F9-9D68-76A3-9813-A42AE514BB63}"/>
              </a:ext>
            </a:extLst>
          </p:cNvPr>
          <p:cNvSpPr/>
          <p:nvPr/>
        </p:nvSpPr>
        <p:spPr>
          <a:xfrm rot="20916895">
            <a:off x="6396784" y="3915247"/>
            <a:ext cx="1587749" cy="223179"/>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68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access and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Tree>
    <p:extLst>
      <p:ext uri="{BB962C8B-B14F-4D97-AF65-F5344CB8AC3E}">
        <p14:creationId xmlns:p14="http://schemas.microsoft.com/office/powerpoint/2010/main" val="3806448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32306424-C431-97BB-14E5-EC70B735D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54779EC7-91DC-C225-39FA-3B3B058B3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4BB301B-A79A-586C-2EE9-B2998AC8B4B3}"/>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95A2D06-28CA-8792-5BCD-40492D88DC39}"/>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3F31B8D-6AEC-FCF7-F301-7E30E904FD20}"/>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7ADD19-3CAC-F0F3-5B1F-1DC14D3B0830}"/>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DB1D2EE9-05D2-5312-7290-B18D30218839}"/>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78187976-4001-8593-5B9A-78C66A4537FF}"/>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FE55CEF7-0AAF-B018-2E37-21F75041F829}"/>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D9490C4-DFF9-3E08-78B9-AFA4294D031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5361268-4B9E-B979-28D1-C115F47F0655}"/>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5D6546-D60B-EEC9-DF69-B0655D6D2FC6}"/>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D4A0C325-F35E-5BD8-9FE3-0C46CCEEEE44}"/>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C8E5029F-D242-11B6-D100-0D4B48BC5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BD5022-EC45-B19B-6CDF-B96989CC61F2}"/>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77253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a:p>
            <a:pPr marL="342900" indent="-342900" fontAlgn="base">
              <a:spcAft>
                <a:spcPts val="1600"/>
              </a:spcAft>
              <a:buFont typeface="Arial" panose="020B0604020202020204" pitchFamily="34" charset="0"/>
              <a:buChar char="•"/>
            </a:pPr>
            <a:r>
              <a:rPr lang="en-US" sz="2400" b="0" i="0" u="none" strike="noStrike" dirty="0" err="1">
                <a:effectLst/>
              </a:rPr>
              <a:t>Dockerfile</a:t>
            </a:r>
            <a:r>
              <a:rPr lang="en-US" sz="2400" dirty="0"/>
              <a:t>/</a:t>
            </a:r>
            <a:r>
              <a:rPr lang="en-US" sz="2400" b="0" i="0" u="none" strike="noStrike" dirty="0">
                <a:effectLst/>
              </a:rPr>
              <a:t>rstudio_r_4.4.0_seurat_4.4.0.def</a:t>
            </a:r>
            <a:endParaRPr lang="en-US" sz="2400" dirty="0"/>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2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B773A-83A1-FEFB-F12D-CC33BC381882}"/>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A0FEE9A0-C547-821A-CCDB-062FF4DDF52C}"/>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9FAC3BAC-9772-7B93-5F77-ABA47ADBEDB8}"/>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35D8BA87-336E-F77E-387D-5E10415DC8B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B34962-0F00-71B7-DF17-FCA378EF8D6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5A9122-E28F-A187-CE1A-BF6869FCD8D6}"/>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95D97614-862F-7FFC-8327-3EAE2DE7D435}"/>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94E3806-5020-58E2-EE77-4305DE46B8B2}"/>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BC9F1BD-4760-DCFE-A515-962F7B2C3E94}"/>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B1BE7418-DF39-C522-1A3E-DDDA28EA540C}"/>
              </a:ext>
            </a:extLst>
          </p:cNvPr>
          <p:cNvSpPr txBox="1"/>
          <p:nvPr/>
        </p:nvSpPr>
        <p:spPr>
          <a:xfrm>
            <a:off x="4548725" y="4783482"/>
            <a:ext cx="2660950" cy="307777"/>
          </a:xfrm>
          <a:prstGeom prst="rect">
            <a:avLst/>
          </a:prstGeom>
          <a:noFill/>
        </p:spPr>
        <p:txBody>
          <a:bodyPr wrap="square" rtlCol="0">
            <a:spAutoFit/>
          </a:bodyPr>
          <a:lstStyle/>
          <a:p>
            <a:r>
              <a:rPr lang="en-US" sz="1400" dirty="0">
                <a:solidFill>
                  <a:srgbClr val="D11947"/>
                </a:solidFill>
              </a:rPr>
              <a:t>+ </a:t>
            </a:r>
            <a:r>
              <a:rPr lang="en-US" sz="1400" dirty="0" err="1">
                <a:solidFill>
                  <a:srgbClr val="D11947"/>
                </a:solidFill>
              </a:rPr>
              <a:t>lsf</a:t>
            </a:r>
            <a:r>
              <a:rPr lang="en-US" sz="1400" dirty="0">
                <a:solidFill>
                  <a:srgbClr val="D11947"/>
                </a:solidFill>
              </a:rPr>
              <a:t> script/analysis module</a:t>
            </a:r>
          </a:p>
        </p:txBody>
      </p:sp>
    </p:spTree>
    <p:extLst>
      <p:ext uri="{BB962C8B-B14F-4D97-AF65-F5344CB8AC3E}">
        <p14:creationId xmlns:p14="http://schemas.microsoft.com/office/powerpoint/2010/main" val="267424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15</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AAC42A0-B267-C73C-FAC0-CA4AE71FD938}"/>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pic>
        <p:nvPicPr>
          <p:cNvPr id="8" name="Picture 7">
            <a:extLst>
              <a:ext uri="{FF2B5EF4-FFF2-40B4-BE49-F238E27FC236}">
                <a16:creationId xmlns:a16="http://schemas.microsoft.com/office/drawing/2014/main" id="{00A5D1A2-B2A5-A8C7-E35B-C5235271DC7E}"/>
              </a:ext>
            </a:extLst>
          </p:cNvPr>
          <p:cNvPicPr>
            <a:picLocks noChangeAspect="1"/>
          </p:cNvPicPr>
          <p:nvPr/>
        </p:nvPicPr>
        <p:blipFill>
          <a:blip r:embed="rId4"/>
          <a:srcRect t="1871" r="2646" b="15228"/>
          <a:stretch/>
        </p:blipFill>
        <p:spPr>
          <a:xfrm>
            <a:off x="8381770" y="4711034"/>
            <a:ext cx="9822280" cy="4846320"/>
          </a:xfrm>
          <a:prstGeom prst="rect">
            <a:avLst/>
          </a:prstGeom>
        </p:spPr>
      </p:pic>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10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61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8E78A4-76A8-7CE0-D0CB-B4A0C6956343}"/>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F8CD78-3861-6D30-BE3A-22AAE77B8EFF}"/>
              </a:ext>
            </a:extLst>
          </p:cNvPr>
          <p:cNvPicPr>
            <a:picLocks noChangeAspect="1"/>
          </p:cNvPicPr>
          <p:nvPr/>
        </p:nvPicPr>
        <p:blipFill>
          <a:blip r:embed="rId6"/>
          <a:srcRect l="23751" r="1682" b="4691"/>
          <a:stretch/>
        </p:blipFill>
        <p:spPr>
          <a:xfrm>
            <a:off x="7915244" y="2067339"/>
            <a:ext cx="10362292" cy="7583467"/>
          </a:xfrm>
          <a:prstGeom prst="rect">
            <a:avLst/>
          </a:prstGeom>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144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19</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a:extLst>
              <a:ext uri="{FF2B5EF4-FFF2-40B4-BE49-F238E27FC236}">
                <a16:creationId xmlns:a16="http://schemas.microsoft.com/office/drawing/2014/main" id="{ED8BBC27-7D45-65E0-8976-89A4E6E7BBBC}"/>
              </a:ext>
            </a:extLst>
          </p:cNvPr>
          <p:cNvPicPr>
            <a:picLocks noChangeAspect="1"/>
          </p:cNvPicPr>
          <p:nvPr/>
        </p:nvPicPr>
        <p:blipFill>
          <a:blip r:embed="rId4"/>
          <a:stretch>
            <a:fillRect/>
          </a:stretch>
        </p:blipFill>
        <p:spPr>
          <a:xfrm>
            <a:off x="4730632" y="2136315"/>
            <a:ext cx="8826735" cy="7447053"/>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27262-6CEC-C0AB-21D5-A4BE2D68CF1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F4FC3BA-EA72-E27A-4A27-DD66FE67798E}"/>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0466D97-5A1E-9F48-EBD6-729ECBF99D7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28B0E52D-60EE-D2F1-8153-9D580A1F1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D1DE66-5B8B-016E-366F-77F7279F0D57}"/>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77E34562-99FA-9AA7-014E-E59FA623C234}"/>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B397D8E3-1EA2-B646-0470-7FF0D1DF276A}"/>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4" name="Rectangle 3">
            <a:extLst>
              <a:ext uri="{FF2B5EF4-FFF2-40B4-BE49-F238E27FC236}">
                <a16:creationId xmlns:a16="http://schemas.microsoft.com/office/drawing/2014/main" id="{8E78C131-8A68-EB3E-BE8C-E013DF4D9DD7}"/>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96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B10E7-8AE0-20AA-7343-C56EE0A4BCC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60BF469-34A5-2B99-5EDC-3B9B2201C74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D11F656-AB55-A802-9FFE-A0D8EDD0B03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81C59DFB-7240-48FD-1456-B76439616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AEEA29-FFC4-24A1-6527-F06B66125716}"/>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B04D5392-9DBA-F27E-F514-1C9D3CBE8059}"/>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06572F98-E75D-E031-A586-054CCD9C4C0C}"/>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13" name="Rectangle 12">
            <a:extLst>
              <a:ext uri="{FF2B5EF4-FFF2-40B4-BE49-F238E27FC236}">
                <a16:creationId xmlns:a16="http://schemas.microsoft.com/office/drawing/2014/main" id="{1E6EACF5-78AF-8FD5-818B-CB23167D3E6F}"/>
              </a:ext>
            </a:extLst>
          </p:cNvPr>
          <p:cNvSpPr/>
          <p:nvPr/>
        </p:nvSpPr>
        <p:spPr>
          <a:xfrm>
            <a:off x="866274" y="5143500"/>
            <a:ext cx="17118777" cy="2797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CBD025-7DDC-733A-D57C-B0FA701DD964}"/>
              </a:ext>
            </a:extLst>
          </p:cNvPr>
          <p:cNvSpPr/>
          <p:nvPr/>
        </p:nvSpPr>
        <p:spPr>
          <a:xfrm>
            <a:off x="1525649" y="3128211"/>
            <a:ext cx="16459402" cy="201528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DF5F3E-D06E-3534-C8D7-B941BF32BB0D}"/>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25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60" y="2494240"/>
            <a:ext cx="12680140" cy="461665"/>
          </a:xfrm>
          <a:prstGeom prst="rect">
            <a:avLst/>
          </a:prstGeom>
          <a:noFill/>
        </p:spPr>
        <p:txBody>
          <a:bodyPr wrap="square">
            <a:spAutoFit/>
          </a:bodyPr>
          <a:lstStyle/>
          <a:p>
            <a:r>
              <a:rPr lang="en-US" sz="2400" dirty="0"/>
              <a:t>Pipeline for </a:t>
            </a:r>
            <a:r>
              <a:rPr lang="en-US" sz="2400" dirty="0" err="1"/>
              <a:t>FastQC</a:t>
            </a:r>
            <a:r>
              <a:rPr lang="en-US" sz="2400" dirty="0"/>
              <a:t> quality control tool for high throughput sequence data analysis.</a:t>
            </a:r>
          </a:p>
        </p:txBody>
      </p:sp>
      <p:pic>
        <p:nvPicPr>
          <p:cNvPr id="4" name="Picture 3" descr="A screenshot of a computer&#10;&#10;Description automatically generated">
            <a:extLst>
              <a:ext uri="{FF2B5EF4-FFF2-40B4-BE49-F238E27FC236}">
                <a16:creationId xmlns:a16="http://schemas.microsoft.com/office/drawing/2014/main" id="{1DEE6F25-6AAB-04F2-EA52-3B9C64651B1C}"/>
              </a:ext>
            </a:extLst>
          </p:cNvPr>
          <p:cNvPicPr>
            <a:picLocks noChangeAspect="1"/>
          </p:cNvPicPr>
          <p:nvPr/>
        </p:nvPicPr>
        <p:blipFill>
          <a:blip r:embed="rId4"/>
          <a:srcRect b="54969"/>
          <a:stretch/>
        </p:blipFill>
        <p:spPr>
          <a:xfrm>
            <a:off x="2597150" y="4070014"/>
            <a:ext cx="12006448" cy="2953085"/>
          </a:xfrm>
          <a:prstGeom prst="rect">
            <a:avLst/>
          </a:prstGeom>
        </p:spPr>
      </p:pic>
    </p:spTree>
    <p:extLst>
      <p:ext uri="{BB962C8B-B14F-4D97-AF65-F5344CB8AC3E}">
        <p14:creationId xmlns:p14="http://schemas.microsoft.com/office/powerpoint/2010/main" val="2012099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525EB27-1E86-CE02-9460-CA828B0D24C6}"/>
              </a:ext>
            </a:extLst>
          </p:cNvPr>
          <p:cNvSpPr txBox="1"/>
          <p:nvPr/>
        </p:nvSpPr>
        <p:spPr>
          <a:xfrm>
            <a:off x="1150160" y="2494240"/>
            <a:ext cx="12680140" cy="461665"/>
          </a:xfrm>
          <a:prstGeom prst="rect">
            <a:avLst/>
          </a:prstGeom>
          <a:noFill/>
        </p:spPr>
        <p:txBody>
          <a:bodyPr wrap="square">
            <a:spAutoFit/>
          </a:bodyPr>
          <a:lstStyle/>
          <a:p>
            <a:r>
              <a:rPr lang="en-US" sz="2400" dirty="0"/>
              <a:t>Pipeline for </a:t>
            </a:r>
            <a:r>
              <a:rPr lang="en-US" sz="2400" dirty="0" err="1"/>
              <a:t>FastQC</a:t>
            </a:r>
            <a:r>
              <a:rPr lang="en-US" sz="2400" dirty="0"/>
              <a:t> quality control tool for high throughput sequence data analysis.</a:t>
            </a:r>
          </a:p>
        </p:txBody>
      </p:sp>
    </p:spTree>
    <p:extLst>
      <p:ext uri="{BB962C8B-B14F-4D97-AF65-F5344CB8AC3E}">
        <p14:creationId xmlns:p14="http://schemas.microsoft.com/office/powerpoint/2010/main" val="287153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running and summarizing Cell Ranger count for single or multiple libraries.</a:t>
            </a:r>
          </a:p>
        </p:txBody>
      </p:sp>
    </p:spTree>
    <p:extLst>
      <p:ext uri="{BB962C8B-B14F-4D97-AF65-F5344CB8AC3E}">
        <p14:creationId xmlns:p14="http://schemas.microsoft.com/office/powerpoint/2010/main" val="428367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9D0F7D-C36E-72DB-6AD0-A180056668B7}"/>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estimating QC metrics and filtering low quality cells.</a:t>
            </a:r>
          </a:p>
        </p:txBody>
      </p:sp>
      <p:graphicFrame>
        <p:nvGraphicFramePr>
          <p:cNvPr id="3" name="Table 2">
            <a:extLst>
              <a:ext uri="{FF2B5EF4-FFF2-40B4-BE49-F238E27FC236}">
                <a16:creationId xmlns:a16="http://schemas.microsoft.com/office/drawing/2014/main" id="{78C993D9-09A1-015D-D063-66F0DB516D50}"/>
              </a:ext>
            </a:extLst>
          </p:cNvPr>
          <p:cNvGraphicFramePr>
            <a:graphicFrameLocks noGrp="1"/>
          </p:cNvGraphicFramePr>
          <p:nvPr>
            <p:extLst>
              <p:ext uri="{D42A27DB-BD31-4B8C-83A1-F6EECF244321}">
                <p14:modId xmlns:p14="http://schemas.microsoft.com/office/powerpoint/2010/main" val="3707276280"/>
              </p:ext>
            </p:extLst>
          </p:nvPr>
        </p:nvGraphicFramePr>
        <p:xfrm>
          <a:off x="2743463" y="3958492"/>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Tree>
    <p:extLst>
      <p:ext uri="{BB962C8B-B14F-4D97-AF65-F5344CB8AC3E}">
        <p14:creationId xmlns:p14="http://schemas.microsoft.com/office/powerpoint/2010/main" val="2290284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85D5-0AFA-E00B-5750-63DCB8F916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E30F6A0-C9D6-0D91-EFEA-C0BA2CF0CB83}"/>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560D300D-3F25-5BBC-7AD2-992098A5D0F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9D02D4DF-AB61-BCB1-8BB3-6DBC5A1D9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7D9C45E-3779-DAE8-3EA5-9B3396047555}"/>
              </a:ext>
            </a:extLst>
          </p:cNvPr>
          <p:cNvSpPr txBox="1"/>
          <p:nvPr/>
        </p:nvSpPr>
        <p:spPr>
          <a:xfrm>
            <a:off x="1106751" y="2589563"/>
            <a:ext cx="16878300" cy="5107873"/>
          </a:xfrm>
          <a:prstGeom prst="rect">
            <a:avLst/>
          </a:prstGeom>
          <a:noFill/>
        </p:spPr>
        <p:txBody>
          <a:bodyPr wrap="square">
            <a:spAutoFit/>
          </a:bodyPr>
          <a:lstStyle/>
          <a:p>
            <a:pPr>
              <a:lnSpc>
                <a:spcPct val="150000"/>
              </a:lnSpc>
            </a:pPr>
            <a:r>
              <a:rPr lang="en-US" sz="2200" b="1" dirty="0"/>
              <a:t>We recommend the following order in running analysis modules which is up to customization based on the user's needs.</a:t>
            </a:r>
          </a:p>
          <a:p>
            <a:pPr marL="914400" lvl="1" indent="-457200">
              <a:lnSpc>
                <a:spcPct val="150000"/>
              </a:lnSpc>
              <a:buFont typeface="+mj-lt"/>
              <a:buAutoNum type="arabicPeriod"/>
            </a:pPr>
            <a:r>
              <a:rPr lang="en-US" sz="2200" dirty="0"/>
              <a:t>`</a:t>
            </a:r>
            <a:r>
              <a:rPr lang="en-US" sz="2200" dirty="0" err="1"/>
              <a:t>fastqc</a:t>
            </a:r>
            <a:r>
              <a:rPr lang="en-US" sz="2200" dirty="0"/>
              <a:t>-analysis` module (help=`Required`. Pipeline for </a:t>
            </a:r>
            <a:r>
              <a:rPr lang="en-US" sz="2200" dirty="0" err="1"/>
              <a:t>FastQC</a:t>
            </a:r>
            <a:r>
              <a:rPr lang="en-US" sz="2200" dirty="0"/>
              <a:t> quality control tool for high throughput sequence data analysis.)</a:t>
            </a:r>
          </a:p>
          <a:p>
            <a:pPr marL="914400" lvl="1" indent="-457200">
              <a:lnSpc>
                <a:spcPct val="150000"/>
              </a:lnSpc>
              <a:buFont typeface="+mj-lt"/>
              <a:buAutoNum type="arabicPeriod"/>
            </a:pPr>
            <a:r>
              <a:rPr lang="en-US" sz="2200" dirty="0"/>
              <a:t>`</a:t>
            </a:r>
            <a:r>
              <a:rPr lang="en-US" sz="2200" dirty="0" err="1"/>
              <a:t>cellranger</a:t>
            </a:r>
            <a:r>
              <a:rPr lang="en-US" sz="2200" dirty="0"/>
              <a:t>-analysis` module (help=`Required`. Pipeline for running and summarizing Cell Ranger count for single or multiple libraries.)</a:t>
            </a:r>
          </a:p>
          <a:p>
            <a:pPr marL="914400" lvl="1" indent="-457200">
              <a:lnSpc>
                <a:spcPct val="150000"/>
              </a:lnSpc>
              <a:buFont typeface="+mj-lt"/>
              <a:buAutoNum type="arabicPeriod"/>
            </a:pPr>
            <a:r>
              <a:rPr lang="en-US" sz="2200" dirty="0"/>
              <a:t>`upstream-analysis` module (help=`Required`. Pipeline for estimating QC metrics and filtering low quality cells.)</a:t>
            </a:r>
          </a:p>
          <a:p>
            <a:pPr marL="914400" lvl="1" indent="-457200">
              <a:lnSpc>
                <a:spcPct val="150000"/>
              </a:lnSpc>
              <a:buFont typeface="+mj-lt"/>
              <a:buAutoNum type="arabicPeriod"/>
            </a:pPr>
            <a:r>
              <a:rPr lang="en-US" sz="2200" dirty="0"/>
              <a:t>`integrative-analysis` module (help=`Required`. Pipeline for Integrative analysis.)</a:t>
            </a:r>
          </a:p>
          <a:p>
            <a:pPr marL="914400" lvl="1" indent="-457200">
              <a:lnSpc>
                <a:spcPct val="150000"/>
              </a:lnSpc>
              <a:buFont typeface="+mj-lt"/>
              <a:buAutoNum type="arabicPeriod"/>
            </a:pPr>
            <a:r>
              <a:rPr lang="en-US" sz="2200" dirty="0"/>
              <a:t>`cluster-cell-calling` module (help=`Required`. Pipeline for cluster cell calling and gene marker analysis.)</a:t>
            </a:r>
          </a:p>
          <a:p>
            <a:pPr marL="914400" lvl="1" indent="-457200">
              <a:lnSpc>
                <a:spcPct val="150000"/>
              </a:lnSpc>
              <a:buFont typeface="+mj-lt"/>
              <a:buAutoNum type="arabicPeriod"/>
            </a:pPr>
            <a:r>
              <a:rPr lang="en-US" sz="2200" dirty="0"/>
              <a:t>`cell-contamination-removal-analysis` module (help=`Optional`. To remove clusters and repeat steps (4) and (5), e.g. for PDX experiments)</a:t>
            </a:r>
          </a:p>
          <a:p>
            <a:pPr marL="914400" lvl="1" indent="-457200">
              <a:lnSpc>
                <a:spcPct val="150000"/>
              </a:lnSpc>
              <a:buFont typeface="+mj-lt"/>
              <a:buAutoNum type="arabicPeriod"/>
            </a:pPr>
            <a:r>
              <a:rPr lang="en-US" sz="2200" dirty="0"/>
              <a:t>`cell-types-annotation` module (help=`Required`. Pipeline for annotating cell types.)</a:t>
            </a:r>
          </a:p>
        </p:txBody>
      </p:sp>
      <p:sp>
        <p:nvSpPr>
          <p:cNvPr id="10" name="Rectangle 9">
            <a:extLst>
              <a:ext uri="{FF2B5EF4-FFF2-40B4-BE49-F238E27FC236}">
                <a16:creationId xmlns:a16="http://schemas.microsoft.com/office/drawing/2014/main" id="{64422383-58B3-24E5-BEB8-DB44B6379E2F}"/>
              </a:ext>
            </a:extLst>
          </p:cNvPr>
          <p:cNvSpPr/>
          <p:nvPr/>
        </p:nvSpPr>
        <p:spPr>
          <a:xfrm rot="16200000">
            <a:off x="378738" y="3918811"/>
            <a:ext cx="182425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Upstream</a:t>
            </a:r>
          </a:p>
        </p:txBody>
      </p:sp>
      <p:sp>
        <p:nvSpPr>
          <p:cNvPr id="11" name="Rectangle 10">
            <a:extLst>
              <a:ext uri="{FF2B5EF4-FFF2-40B4-BE49-F238E27FC236}">
                <a16:creationId xmlns:a16="http://schemas.microsoft.com/office/drawing/2014/main" id="{CF697007-D022-81F2-A4F0-54F469F2CC60}"/>
              </a:ext>
            </a:extLst>
          </p:cNvPr>
          <p:cNvSpPr/>
          <p:nvPr/>
        </p:nvSpPr>
        <p:spPr>
          <a:xfrm rot="16200000">
            <a:off x="172974" y="6150873"/>
            <a:ext cx="2235782"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Downstream</a:t>
            </a:r>
          </a:p>
        </p:txBody>
      </p:sp>
      <p:sp>
        <p:nvSpPr>
          <p:cNvPr id="3" name="Rectangle 2">
            <a:extLst>
              <a:ext uri="{FF2B5EF4-FFF2-40B4-BE49-F238E27FC236}">
                <a16:creationId xmlns:a16="http://schemas.microsoft.com/office/drawing/2014/main" id="{2A67EE76-F6E4-5838-E4AC-94FE06FDD85D}"/>
              </a:ext>
            </a:extLst>
          </p:cNvPr>
          <p:cNvSpPr/>
          <p:nvPr/>
        </p:nvSpPr>
        <p:spPr>
          <a:xfrm>
            <a:off x="1525649" y="5232099"/>
            <a:ext cx="16459402" cy="24653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99E74D-6438-B0D8-31EB-D60771656603}"/>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563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Integrative analysis.</a:t>
            </a:r>
          </a:p>
        </p:txBody>
      </p:sp>
      <p:graphicFrame>
        <p:nvGraphicFramePr>
          <p:cNvPr id="3" name="Table 2">
            <a:extLst>
              <a:ext uri="{FF2B5EF4-FFF2-40B4-BE49-F238E27FC236}">
                <a16:creationId xmlns:a16="http://schemas.microsoft.com/office/drawing/2014/main" id="{D61D619C-EBEA-7B7A-0DD4-D886DC525B0C}"/>
              </a:ext>
            </a:extLst>
          </p:cNvPr>
          <p:cNvGraphicFramePr>
            <a:graphicFrameLocks noGrp="1"/>
          </p:cNvGraphicFramePr>
          <p:nvPr>
            <p:extLst>
              <p:ext uri="{D42A27DB-BD31-4B8C-83A1-F6EECF244321}">
                <p14:modId xmlns:p14="http://schemas.microsoft.com/office/powerpoint/2010/main" val="1307275947"/>
              </p:ext>
            </p:extLst>
          </p:nvPr>
        </p:nvGraphicFramePr>
        <p:xfrm>
          <a:off x="1525649" y="6113487"/>
          <a:ext cx="16157312" cy="249936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2755637">
                  <a:extLst>
                    <a:ext uri="{9D8B030D-6E8A-4147-A177-3AD203B41FA5}">
                      <a16:colId xmlns:a16="http://schemas.microsoft.com/office/drawing/2014/main" val="4175033574"/>
                    </a:ext>
                  </a:extLst>
                </a:gridCol>
                <a:gridCol w="1303020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0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0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harmony_integration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liger_integration</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748746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cluster cell calling and gene marker analysis.</a:t>
            </a:r>
          </a:p>
        </p:txBody>
      </p:sp>
      <p:graphicFrame>
        <p:nvGraphicFramePr>
          <p:cNvPr id="3" name="Table 2">
            <a:extLst>
              <a:ext uri="{FF2B5EF4-FFF2-40B4-BE49-F238E27FC236}">
                <a16:creationId xmlns:a16="http://schemas.microsoft.com/office/drawing/2014/main" id="{82B66E12-765F-6777-84CD-E75E5C9CECBD}"/>
              </a:ext>
            </a:extLst>
          </p:cNvPr>
          <p:cNvGraphicFramePr>
            <a:graphicFrameLocks noGrp="1"/>
          </p:cNvGraphicFramePr>
          <p:nvPr>
            <p:extLst>
              <p:ext uri="{D42A27DB-BD31-4B8C-83A1-F6EECF244321}">
                <p14:modId xmlns:p14="http://schemas.microsoft.com/office/powerpoint/2010/main" val="1820035346"/>
              </p:ext>
            </p:extLst>
          </p:nvPr>
        </p:nvGraphicFramePr>
        <p:xfrm>
          <a:off x="3591749" y="6234634"/>
          <a:ext cx="11104501" cy="1188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2755637">
                  <a:extLst>
                    <a:ext uri="{9D8B030D-6E8A-4147-A177-3AD203B41FA5}">
                      <a16:colId xmlns:a16="http://schemas.microsoft.com/office/drawing/2014/main" val="4175033574"/>
                    </a:ext>
                  </a:extLst>
                </a:gridCol>
                <a:gridCol w="7977389">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cluster-cell-calling</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find-markers</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55654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To remove clusters and repeat steps (4) and (5), e.g. for PDX experiments.</a:t>
            </a:r>
          </a:p>
        </p:txBody>
      </p:sp>
    </p:spTree>
    <p:extLst>
      <p:ext uri="{BB962C8B-B14F-4D97-AF65-F5344CB8AC3E}">
        <p14:creationId xmlns:p14="http://schemas.microsoft.com/office/powerpoint/2010/main" val="2656803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Pipeline for annotating cell types.</a:t>
            </a:r>
          </a:p>
        </p:txBody>
      </p:sp>
      <p:graphicFrame>
        <p:nvGraphicFramePr>
          <p:cNvPr id="3" name="Table 2">
            <a:extLst>
              <a:ext uri="{FF2B5EF4-FFF2-40B4-BE49-F238E27FC236}">
                <a16:creationId xmlns:a16="http://schemas.microsoft.com/office/drawing/2014/main" id="{07561BC8-EEA1-932E-1E79-1112F2DCC9FC}"/>
              </a:ext>
            </a:extLst>
          </p:cNvPr>
          <p:cNvGraphicFramePr>
            <a:graphicFrameLocks noGrp="1"/>
          </p:cNvGraphicFramePr>
          <p:nvPr>
            <p:extLst>
              <p:ext uri="{D42A27DB-BD31-4B8C-83A1-F6EECF244321}">
                <p14:modId xmlns:p14="http://schemas.microsoft.com/office/powerpoint/2010/main" val="2315056052"/>
              </p:ext>
            </p:extLst>
          </p:nvPr>
        </p:nvGraphicFramePr>
        <p:xfrm>
          <a:off x="2648362" y="6145530"/>
          <a:ext cx="12953176" cy="1820315"/>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4852164">
                  <a:extLst>
                    <a:ext uri="{9D8B030D-6E8A-4147-A177-3AD203B41FA5}">
                      <a16:colId xmlns:a16="http://schemas.microsoft.com/office/drawing/2014/main" val="4175033574"/>
                    </a:ext>
                  </a:extLst>
                </a:gridCol>
                <a:gridCol w="7729537">
                  <a:extLst>
                    <a:ext uri="{9D8B030D-6E8A-4147-A177-3AD203B41FA5}">
                      <a16:colId xmlns:a16="http://schemas.microsoft.com/office/drawing/2014/main" val="345869976"/>
                    </a:ext>
                  </a:extLst>
                </a:gridCol>
              </a:tblGrid>
              <a:tr h="418235">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cell-types-annotation-</a:t>
                      </a:r>
                      <a:r>
                        <a:rPr kumimoji="0" lang="en-US" sz="2000" b="0" u="none" strike="noStrike" kern="1200" cap="none" spc="0" normalizeH="0" baseline="0" noProof="0" dirty="0" err="1">
                          <a:ln>
                            <a:noFill/>
                          </a:ln>
                          <a:solidFill>
                            <a:srgbClr val="000000"/>
                          </a:solidFill>
                          <a:effectLst/>
                          <a:uLnTx/>
                          <a:uFillTx/>
                        </a:rPr>
                        <a:t>SingleR</a:t>
                      </a:r>
                      <a:r>
                        <a:rPr kumimoji="0" lang="en-US" sz="2000" b="0" u="none" strike="noStrike" kern="1200" cap="none" spc="0" normalizeH="0" baseline="0" noProof="0" dirty="0">
                          <a:ln>
                            <a:noFill/>
                          </a:ln>
                          <a:solidFill>
                            <a:srgbClr val="000000"/>
                          </a:solidFill>
                          <a:effectLst/>
                          <a:uLnTx/>
                          <a:uFillTx/>
                        </a:rPr>
                        <a:t>-broad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20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2000" b="0" i="0" u="none" strike="noStrike" kern="1200" cap="none" spc="0" normalizeH="0" baseline="0" noProof="0" dirty="0">
                          <a:ln>
                            <a:noFill/>
                          </a:ln>
                          <a:solidFill>
                            <a:srgbClr val="000000"/>
                          </a:solidFill>
                          <a:effectLst/>
                          <a:uLnTx/>
                          <a:uFillTx/>
                          <a:latin typeface="+mn-lt"/>
                          <a:ea typeface="+mn-ea"/>
                          <a:cs typeface="+mn-cs"/>
                        </a:rPr>
                        <a:t> and </a:t>
                      </a:r>
                      <a:r>
                        <a:rPr kumimoji="0" lang="en-US" sz="20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20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cell-types-annotation-</a:t>
                      </a:r>
                      <a:r>
                        <a:rPr kumimoji="0" lang="en-US" sz="2000" b="0" u="none" strike="noStrike" kern="1200" cap="none" spc="0" normalizeH="0" baseline="0" noProof="0" dirty="0" err="1">
                          <a:ln>
                            <a:noFill/>
                          </a:ln>
                          <a:solidFill>
                            <a:srgbClr val="000000"/>
                          </a:solidFill>
                          <a:effectLst/>
                          <a:uLnTx/>
                          <a:uFillTx/>
                        </a:rPr>
                        <a:t>SingleR</a:t>
                      </a:r>
                      <a:r>
                        <a:rPr kumimoji="0" lang="en-US" sz="2000" b="0" u="none" strike="noStrike" kern="1200" cap="none" spc="0" normalizeH="0" baseline="0" noProof="0" dirty="0">
                          <a:ln>
                            <a:noFill/>
                          </a:ln>
                          <a:solidFill>
                            <a:srgbClr val="000000"/>
                          </a:solidFill>
                          <a:effectLst/>
                          <a:uLnTx/>
                          <a:uFillTx/>
                        </a:rPr>
                        <a:t>-fine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20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2000" b="0" i="0" u="none" strike="noStrike" kern="1200" cap="none" spc="0" normalizeH="0" baseline="0" noProof="0" dirty="0">
                          <a:ln>
                            <a:noFill/>
                          </a:ln>
                          <a:solidFill>
                            <a:srgbClr val="000000"/>
                          </a:solidFill>
                          <a:effectLst/>
                          <a:uLnTx/>
                          <a:uFillTx/>
                          <a:latin typeface="+mn-lt"/>
                          <a:ea typeface="+mn-ea"/>
                          <a:cs typeface="+mn-cs"/>
                        </a:rPr>
                        <a:t> and </a:t>
                      </a:r>
                      <a:r>
                        <a:rPr kumimoji="0" lang="en-US" sz="20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20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4006111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2" y="2865715"/>
            <a:ext cx="13407595" cy="1699696"/>
          </a:xfrm>
          <a:prstGeom prst="rect">
            <a:avLst/>
          </a:prstGeom>
          <a:noFill/>
        </p:spPr>
        <p:txBody>
          <a:bodyPr wrap="square">
            <a:spAutoFit/>
          </a:bodyPr>
          <a:lstStyle/>
          <a:p>
            <a:pPr>
              <a:lnSpc>
                <a:spcPct val="150000"/>
              </a:lnSpc>
            </a:pPr>
            <a:r>
              <a:rPr lang="en-US" sz="2400" dirty="0"/>
              <a:t>🎉  Testing phase: code review process</a:t>
            </a:r>
          </a:p>
          <a:p>
            <a:pPr>
              <a:lnSpc>
                <a:spcPct val="150000"/>
              </a:lnSpc>
            </a:pPr>
            <a:r>
              <a:rPr lang="en-US" sz="2400" dirty="0"/>
              <a:t>🐛  Validation phase: Use another one (or more) datasets for validation purposes and fixing bugs</a:t>
            </a:r>
          </a:p>
          <a:p>
            <a:pPr>
              <a:lnSpc>
                <a:spcPct val="150000"/>
              </a:lnSpc>
            </a:pPr>
            <a:r>
              <a:rPr lang="en-US" sz="2400" dirty="0"/>
              <a:t>🚀  Launching!</a:t>
            </a:r>
          </a:p>
        </p:txBody>
      </p:sp>
    </p:spTree>
    <p:extLst>
      <p:ext uri="{BB962C8B-B14F-4D97-AF65-F5344CB8AC3E}">
        <p14:creationId xmlns:p14="http://schemas.microsoft.com/office/powerpoint/2010/main" val="414733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06751" y="2632426"/>
            <a:ext cx="12937862" cy="3584379"/>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200" dirty="0"/>
              <a:t>`clone-phylogeny-analysis` module</a:t>
            </a:r>
          </a:p>
          <a:p>
            <a:pPr marL="914400" lvl="1" indent="-457200">
              <a:lnSpc>
                <a:spcPct val="150000"/>
              </a:lnSpc>
              <a:buFont typeface="Arial" panose="020B0604020202020204" pitchFamily="34" charset="0"/>
              <a:buChar char="•"/>
            </a:pPr>
            <a:r>
              <a:rPr lang="en-US" sz="2200" dirty="0"/>
              <a:t>`infer-tumor-microenvironment-analysis` module</a:t>
            </a:r>
          </a:p>
          <a:p>
            <a:pPr marL="914400" lvl="1" indent="-457200">
              <a:lnSpc>
                <a:spcPct val="150000"/>
              </a:lnSpc>
              <a:buFont typeface="Arial" panose="020B0604020202020204" pitchFamily="34" charset="0"/>
              <a:buChar char="•"/>
            </a:pPr>
            <a:r>
              <a:rPr lang="en-US" sz="2200" dirty="0"/>
              <a:t>`de-analysis` module</a:t>
            </a:r>
          </a:p>
          <a:p>
            <a:pPr marL="914400" lvl="1" indent="-457200">
              <a:lnSpc>
                <a:spcPct val="150000"/>
              </a:lnSpc>
              <a:buFont typeface="Arial" panose="020B0604020202020204" pitchFamily="34" charset="0"/>
              <a:buChar char="•"/>
            </a:pPr>
            <a:r>
              <a:rPr lang="en-US" sz="2200" dirty="0"/>
              <a:t>`trajectories-</a:t>
            </a:r>
            <a:r>
              <a:rPr lang="en-US" sz="2200" dirty="0" err="1"/>
              <a:t>pseudotime</a:t>
            </a:r>
            <a:r>
              <a:rPr lang="en-US" sz="2200" dirty="0"/>
              <a:t>-analysis` module</a:t>
            </a:r>
          </a:p>
          <a:p>
            <a:pPr marL="914400" lvl="1" indent="-457200">
              <a:lnSpc>
                <a:spcPct val="150000"/>
              </a:lnSpc>
              <a:buFont typeface="Arial" panose="020B0604020202020204" pitchFamily="34" charset="0"/>
              <a:buChar char="•"/>
            </a:pPr>
            <a:r>
              <a:rPr lang="en-US" sz="2200" dirty="0"/>
              <a:t>`</a:t>
            </a:r>
            <a:r>
              <a:rPr lang="en-US" sz="2200" dirty="0" err="1"/>
              <a:t>rna</a:t>
            </a:r>
            <a:r>
              <a:rPr lang="en-US" sz="2200" dirty="0"/>
              <a:t>-velocity-analysis` module</a:t>
            </a:r>
          </a:p>
          <a:p>
            <a:pPr marL="914400" lvl="1" indent="-457200">
              <a:lnSpc>
                <a:spcPct val="150000"/>
              </a:lnSpc>
              <a:buFont typeface="Arial" panose="020B0604020202020204" pitchFamily="34" charset="0"/>
              <a:buChar char="•"/>
            </a:pPr>
            <a:r>
              <a:rPr lang="en-US" sz="2200" dirty="0"/>
              <a:t>`cell-types-annotation` module: using custom atlas reference or gene signature score</a:t>
            </a:r>
          </a:p>
          <a:p>
            <a:pPr marL="914400" lvl="1" indent="-457200">
              <a:lnSpc>
                <a:spcPct val="150000"/>
              </a:lnSpc>
              <a:buFont typeface="Arial" panose="020B0604020202020204" pitchFamily="34" charset="0"/>
              <a:buChar char="•"/>
            </a:pPr>
            <a:r>
              <a:rPr lang="en-US" sz="2200" dirty="0"/>
              <a:t>…</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825401"/>
          </a:xfrm>
        </p:spPr>
        <p:txBody>
          <a:bodyPr/>
          <a:lstStyle/>
          <a:p>
            <a:r>
              <a:rPr lang="en-US" sz="2400" i="0" u="none" strike="noStrike" dirty="0">
                <a:solidFill>
                  <a:schemeClr val="tx1"/>
                </a:solidFill>
                <a:effectLst/>
              </a:rPr>
              <a:t>./resources/links-to-</a:t>
            </a:r>
            <a:r>
              <a:rPr lang="en-US" sz="2400" i="0" u="none" strike="noStrike" dirty="0" err="1">
                <a:solidFill>
                  <a:schemeClr val="tx1"/>
                </a:solidFill>
                <a:effectLst/>
              </a:rPr>
              <a:t>resources.md</a:t>
            </a:r>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35</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 for non-hashed experiments</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and run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3112B-EF30-9A67-7A69-0635A56DE413}"/>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20D9D73-FAF1-7FC0-4DFD-5962F85A146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pic>
        <p:nvPicPr>
          <p:cNvPr id="2" name="Picture 1">
            <a:extLst>
              <a:ext uri="{FF2B5EF4-FFF2-40B4-BE49-F238E27FC236}">
                <a16:creationId xmlns:a16="http://schemas.microsoft.com/office/drawing/2014/main" id="{1581B52D-BD07-7624-FE8F-C11AF62C598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25792D25-4925-5E90-1DA1-130E677BC73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5B2F70-CABD-B266-F932-07868A8E29BA}"/>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210053-5A51-F553-FF56-083F16400384}"/>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F97629D2-11BE-7FD1-30EE-7452CFC6AFB7}"/>
              </a:ext>
            </a:extLst>
          </p:cNvPr>
          <p:cNvSpPr/>
          <p:nvPr/>
        </p:nvSpPr>
        <p:spPr>
          <a:xfrm flipV="1">
            <a:off x="11270912" y="3093113"/>
            <a:ext cx="787738" cy="32160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3F8DD17D-E321-76E8-6F60-101F1CD2B8C1}"/>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sp>
        <p:nvSpPr>
          <p:cNvPr id="15" name="Title 1">
            <a:extLst>
              <a:ext uri="{FF2B5EF4-FFF2-40B4-BE49-F238E27FC236}">
                <a16:creationId xmlns:a16="http://schemas.microsoft.com/office/drawing/2014/main" id="{99623D5E-F0D4-4BDE-65FF-29C86687CA49}"/>
              </a:ext>
            </a:extLst>
          </p:cNvPr>
          <p:cNvSpPr txBox="1">
            <a:spLocks/>
          </p:cNvSpPr>
          <p:nvPr/>
        </p:nvSpPr>
        <p:spPr>
          <a:xfrm>
            <a:off x="1000349" y="13317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Click the “Fork” button</a:t>
            </a:r>
          </a:p>
        </p:txBody>
      </p:sp>
    </p:spTree>
    <p:extLst>
      <p:ext uri="{BB962C8B-B14F-4D97-AF65-F5344CB8AC3E}">
        <p14:creationId xmlns:p14="http://schemas.microsoft.com/office/powerpoint/2010/main" val="116645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6BD8-490C-734E-A1E5-95CC6D9B8D65}"/>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426B7535-F207-602B-D3AF-52694D44B13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9</a:t>
            </a:fld>
            <a:endParaRPr lang="en-US"/>
          </a:p>
        </p:txBody>
      </p:sp>
      <p:sp>
        <p:nvSpPr>
          <p:cNvPr id="3" name="Rectangle 2">
            <a:extLst>
              <a:ext uri="{FF2B5EF4-FFF2-40B4-BE49-F238E27FC236}">
                <a16:creationId xmlns:a16="http://schemas.microsoft.com/office/drawing/2014/main" id="{BC43BBA2-EECF-32AD-7CA1-F6E552E66492}"/>
              </a:ext>
            </a:extLst>
          </p:cNvPr>
          <p:cNvSpPr/>
          <p:nvPr/>
        </p:nvSpPr>
        <p:spPr>
          <a:xfrm>
            <a:off x="13448727" y="2689824"/>
            <a:ext cx="399549"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F5E360-D43D-F4B9-15C5-8CF57622F6A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6AEC9C-E57A-88C2-2A06-FF82C5184C50}"/>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3"/>
              </a:rPr>
              <a:t>https://github.com/stjude-dnb-binfcore/sc-rna-seq-snap</a:t>
            </a:r>
            <a:r>
              <a:rPr lang="en-US" sz="1200" i="0" u="none" strike="noStrike" dirty="0">
                <a:effectLst/>
              </a:rPr>
              <a:t> </a:t>
            </a:r>
            <a:endParaRPr lang="en-US" sz="1200" dirty="0"/>
          </a:p>
        </p:txBody>
      </p:sp>
      <p:sp>
        <p:nvSpPr>
          <p:cNvPr id="14" name="Title 1">
            <a:extLst>
              <a:ext uri="{FF2B5EF4-FFF2-40B4-BE49-F238E27FC236}">
                <a16:creationId xmlns:a16="http://schemas.microsoft.com/office/drawing/2014/main" id="{4B6188D9-4860-A0F5-82E1-F1DC963C1445}"/>
              </a:ext>
            </a:extLst>
          </p:cNvPr>
          <p:cNvSpPr>
            <a:spLocks noGrp="1"/>
          </p:cNvSpPr>
          <p:nvPr>
            <p:ph type="title"/>
          </p:nvPr>
        </p:nvSpPr>
        <p:spPr>
          <a:xfrm>
            <a:off x="704850" y="391001"/>
            <a:ext cx="16878300" cy="780097"/>
          </a:xfrm>
        </p:spPr>
        <p:txBody>
          <a:bodyPr/>
          <a:lstStyle/>
          <a:p>
            <a:pPr marL="0" indent="0" algn="l">
              <a:buNone/>
            </a:pPr>
            <a:r>
              <a:rPr lang="en-US" sz="3600" b="1" dirty="0">
                <a:solidFill>
                  <a:srgbClr val="1C5073"/>
                </a:solidFill>
              </a:rPr>
              <a:t>Forking a repository on GitHub</a:t>
            </a:r>
          </a:p>
        </p:txBody>
      </p:sp>
      <p:pic>
        <p:nvPicPr>
          <p:cNvPr id="17" name="Picture 16" descr="A screenshot of a computer&#10;&#10;Description automatically generated">
            <a:extLst>
              <a:ext uri="{FF2B5EF4-FFF2-40B4-BE49-F238E27FC236}">
                <a16:creationId xmlns:a16="http://schemas.microsoft.com/office/drawing/2014/main" id="{83E47BDF-017C-9253-B102-BC4D130038C8}"/>
              </a:ext>
            </a:extLst>
          </p:cNvPr>
          <p:cNvPicPr>
            <a:picLocks noChangeAspect="1"/>
          </p:cNvPicPr>
          <p:nvPr/>
        </p:nvPicPr>
        <p:blipFill>
          <a:blip r:embed="rId4"/>
          <a:stretch>
            <a:fillRect/>
          </a:stretch>
        </p:blipFill>
        <p:spPr>
          <a:xfrm>
            <a:off x="4615843" y="3315230"/>
            <a:ext cx="8942996" cy="4670281"/>
          </a:xfrm>
          <a:prstGeom prst="rect">
            <a:avLst/>
          </a:prstGeom>
        </p:spPr>
      </p:pic>
      <p:sp>
        <p:nvSpPr>
          <p:cNvPr id="18" name="Rectangle 17">
            <a:extLst>
              <a:ext uri="{FF2B5EF4-FFF2-40B4-BE49-F238E27FC236}">
                <a16:creationId xmlns:a16="http://schemas.microsoft.com/office/drawing/2014/main" id="{4B4B90EB-4A3B-4E0E-E306-AC254E27E0CF}"/>
              </a:ext>
            </a:extLst>
          </p:cNvPr>
          <p:cNvSpPr/>
          <p:nvPr/>
        </p:nvSpPr>
        <p:spPr>
          <a:xfrm rot="5400000">
            <a:off x="8774638" y="-1468971"/>
            <a:ext cx="625406" cy="89429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A6F0CA-9304-4064-B6C1-D520FD4D7076}"/>
              </a:ext>
            </a:extLst>
          </p:cNvPr>
          <p:cNvSpPr/>
          <p:nvPr/>
        </p:nvSpPr>
        <p:spPr>
          <a:xfrm rot="5400000">
            <a:off x="8723849" y="3833749"/>
            <a:ext cx="733877" cy="89361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E6CC4235-33CE-F70C-E657-691FD2B68A98}"/>
              </a:ext>
            </a:extLst>
          </p:cNvPr>
          <p:cNvSpPr txBox="1">
            <a:spLocks/>
          </p:cNvSpPr>
          <p:nvPr/>
        </p:nvSpPr>
        <p:spPr>
          <a:xfrm>
            <a:off x="1135874" y="1369580"/>
            <a:ext cx="13385308" cy="67169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2800" b="0" dirty="0">
                <a:solidFill>
                  <a:schemeClr val="tx1"/>
                </a:solidFill>
              </a:rPr>
              <a:t>Change the name if you like, but probably not; click “Create fork”</a:t>
            </a:r>
          </a:p>
        </p:txBody>
      </p:sp>
    </p:spTree>
    <p:extLst>
      <p:ext uri="{BB962C8B-B14F-4D97-AF65-F5344CB8AC3E}">
        <p14:creationId xmlns:p14="http://schemas.microsoft.com/office/powerpoint/2010/main" val="207088743"/>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24437</TotalTime>
  <Words>2180</Words>
  <Application>Microsoft Macintosh PowerPoint</Application>
  <PresentationFormat>Custom</PresentationFormat>
  <Paragraphs>358</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and run the code</vt:lpstr>
      <vt:lpstr>Forking a repository on GitHub</vt:lpstr>
      <vt:lpstr>Forking a repository on GitHub</vt:lpstr>
      <vt:lpstr>Forking a repository on GitHub</vt:lpstr>
      <vt:lpstr>How to access and run the code</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ScRNASeqSnap analysis modules</vt:lpstr>
      <vt:lpstr>ScRNASeqSnap analysis modules</vt:lpstr>
      <vt:lpstr>`fastqc-analysis` module</vt:lpstr>
      <vt:lpstr>`fastqc-analysis` module</vt:lpstr>
      <vt:lpstr>`cellranger-analysis` module</vt:lpstr>
      <vt:lpstr>`upstream-analysis` module</vt:lpstr>
      <vt:lpstr>ScRNASeqSnap analysis modules</vt:lpstr>
      <vt:lpstr>`integrative-analysis` module</vt:lpstr>
      <vt:lpstr>`cluster-cell-calling` module</vt:lpstr>
      <vt:lpstr>`cell-contamination-removal-analysis` module - optional</vt:lpstr>
      <vt:lpstr>`cell-types-annotation` module</vt:lpstr>
      <vt:lpstr>Next steps</vt:lpstr>
      <vt:lpstr>PowerPoint Presentation</vt:lpstr>
      <vt:lpstr>More resources 🎉</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439</cp:revision>
  <cp:lastPrinted>2024-10-09T20:17:08Z</cp:lastPrinted>
  <dcterms:created xsi:type="dcterms:W3CDTF">2023-11-09T14:55:27Z</dcterms:created>
  <dcterms:modified xsi:type="dcterms:W3CDTF">2024-11-21T19:31:27Z</dcterms:modified>
</cp:coreProperties>
</file>